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00" r:id="rId3"/>
    <p:sldId id="303" r:id="rId4"/>
    <p:sldId id="304" r:id="rId5"/>
    <p:sldId id="305" r:id="rId6"/>
    <p:sldId id="301" r:id="rId7"/>
    <p:sldId id="302" r:id="rId8"/>
    <p:sldId id="308" r:id="rId9"/>
    <p:sldId id="306" r:id="rId10"/>
    <p:sldId id="309" r:id="rId11"/>
    <p:sldId id="307" r:id="rId12"/>
    <p:sldId id="310" r:id="rId13"/>
    <p:sldId id="258" r:id="rId14"/>
    <p:sldId id="261" r:id="rId15"/>
    <p:sldId id="262" r:id="rId16"/>
    <p:sldId id="263" r:id="rId17"/>
    <p:sldId id="265" r:id="rId18"/>
    <p:sldId id="264" r:id="rId19"/>
    <p:sldId id="267" r:id="rId20"/>
    <p:sldId id="269" r:id="rId21"/>
    <p:sldId id="271" r:id="rId22"/>
    <p:sldId id="299" r:id="rId23"/>
    <p:sldId id="274" r:id="rId24"/>
    <p:sldId id="273" r:id="rId25"/>
    <p:sldId id="279" r:id="rId26"/>
    <p:sldId id="275" r:id="rId27"/>
    <p:sldId id="294" r:id="rId28"/>
    <p:sldId id="295" r:id="rId29"/>
    <p:sldId id="291" r:id="rId30"/>
    <p:sldId id="312" r:id="rId31"/>
    <p:sldId id="313" r:id="rId32"/>
    <p:sldId id="296" r:id="rId33"/>
    <p:sldId id="283" r:id="rId34"/>
    <p:sldId id="284" r:id="rId35"/>
    <p:sldId id="285" r:id="rId36"/>
    <p:sldId id="286" r:id="rId37"/>
    <p:sldId id="287" r:id="rId38"/>
    <p:sldId id="298" r:id="rId39"/>
    <p:sldId id="288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0"/>
    <a:srgbClr val="FF8E00"/>
    <a:srgbClr val="FF1D00"/>
    <a:srgbClr val="00BC50"/>
    <a:srgbClr val="00BE50"/>
    <a:srgbClr val="00A250"/>
    <a:srgbClr val="0068FF"/>
    <a:srgbClr val="006EFF"/>
    <a:srgbClr val="0064FA"/>
    <a:srgbClr val="FF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91096"/>
  </p:normalViewPr>
  <p:slideViewPr>
    <p:cSldViewPr snapToGrid="0" snapToObjects="1" showGuides="1">
      <p:cViewPr varScale="1">
        <p:scale>
          <a:sx n="115" d="100"/>
          <a:sy n="115" d="100"/>
        </p:scale>
        <p:origin x="1352" y="200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739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20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054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24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806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624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056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370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025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701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74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643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068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652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555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251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838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524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444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229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408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63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937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75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044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45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993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151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- Eckdaten auf ILIAS zur Verfügung gestellt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24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9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322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08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66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214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09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 err="1">
                <a:latin typeface="Aileron Heavy" pitchFamily="2" charset="77"/>
              </a:rPr>
              <a:t>Creating</a:t>
            </a:r>
            <a:r>
              <a:rPr lang="de-CH" sz="3600" b="1" i="0" dirty="0">
                <a:latin typeface="Aileron Heavy" pitchFamily="2" charset="77"/>
              </a:rPr>
              <a:t> </a:t>
            </a:r>
            <a:r>
              <a:rPr lang="de-CH" sz="3600" b="1" i="0" dirty="0" err="1">
                <a:latin typeface="Aileron Heavy" pitchFamily="2" charset="77"/>
              </a:rPr>
              <a:t>the</a:t>
            </a:r>
            <a:r>
              <a:rPr lang="de-CH" sz="36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 err="1">
                <a:latin typeface="Aileron Heavy" pitchFamily="2" charset="77"/>
              </a:rPr>
              <a:t>Creating</a:t>
            </a:r>
            <a:r>
              <a:rPr lang="de-CH" sz="2800" b="1" i="0" dirty="0">
                <a:latin typeface="Aileron Heavy" pitchFamily="2" charset="77"/>
              </a:rPr>
              <a:t> </a:t>
            </a:r>
            <a:r>
              <a:rPr lang="de-CH" sz="2800" b="1" i="0" dirty="0" err="1">
                <a:latin typeface="Aileron Heavy" pitchFamily="2" charset="77"/>
              </a:rPr>
              <a:t>the</a:t>
            </a:r>
            <a:r>
              <a:rPr lang="de-CH" sz="28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/>
              <a:t>17.06.21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g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N0zPOpADL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ender.org/about/user-stories/" TargetMode="External"/><Relationship Id="rId2" Type="http://schemas.openxmlformats.org/officeDocument/2006/relationships/hyperlink" Target="https://www.blender.org/about/studio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14b25SnYRY&amp;list=PL3UWN2F2M2C8-zUjbFlbgtWPQa0NXBsp0&amp;index=2" TargetMode="External"/><Relationship Id="rId3" Type="http://schemas.openxmlformats.org/officeDocument/2006/relationships/hyperlink" Target="https://stackoverflow.com/" TargetMode="External"/><Relationship Id="rId7" Type="http://schemas.openxmlformats.org/officeDocument/2006/relationships/hyperlink" Target="https://www.youtube.com/watch?v=TPrnSACiTJ4&amp;t=" TargetMode="External"/><Relationship Id="rId2" Type="http://schemas.openxmlformats.org/officeDocument/2006/relationships/hyperlink" Target="https://stackoverflow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blender.org/manual/en/latest/index.html" TargetMode="External"/><Relationship Id="rId5" Type="http://schemas.openxmlformats.org/officeDocument/2006/relationships/hyperlink" Target="https://blenderartists.org/" TargetMode="External"/><Relationship Id="rId10" Type="http://schemas.openxmlformats.org/officeDocument/2006/relationships/image" Target="../media/image33.jpeg"/><Relationship Id="rId4" Type="http://schemas.openxmlformats.org/officeDocument/2006/relationships/hyperlink" Target="https://www.reddit.com/" TargetMode="External"/><Relationship Id="rId9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610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Haare/Partikel</a:t>
            </a:r>
          </a:p>
        </p:txBody>
      </p:sp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BF87602E-DA07-184C-B0D9-26B031968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78"/>
          <a:stretch/>
        </p:blipFill>
        <p:spPr>
          <a:xfrm>
            <a:off x="0" y="1249300"/>
            <a:ext cx="12192000" cy="51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13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Charakter</a:t>
            </a:r>
          </a:p>
        </p:txBody>
      </p:sp>
      <p:pic>
        <p:nvPicPr>
          <p:cNvPr id="16" name="Grafik 1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52335C2-3DEB-5F42-81F8-64C2C9A5A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4" b="1805"/>
          <a:stretch/>
        </p:blipFill>
        <p:spPr>
          <a:xfrm>
            <a:off x="0" y="1253766"/>
            <a:ext cx="12192000" cy="50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87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Animation</a:t>
            </a:r>
          </a:p>
        </p:txBody>
      </p:sp>
      <p:pic>
        <p:nvPicPr>
          <p:cNvPr id="8" name="Grafik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EEEF8F1-578C-CC43-8053-264D432D8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1" b="2589"/>
          <a:stretch/>
        </p:blipFill>
        <p:spPr>
          <a:xfrm>
            <a:off x="0" y="1249819"/>
            <a:ext cx="12192000" cy="51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4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22B294-FBA0-5A48-87F7-5513EBF120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/>
              <a:t>3D-Objekte im Alltag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D53241-6020-3A4D-8A64-A44168C74A0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/>
              <a:t>Wo treffen wir im Alltag überall auf dreidimensionale, digitale Objekte?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9CD170-A239-684A-9CFB-2AF0D0B2D7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577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Wand, drinnen, Blume enthält.&#10;&#10;Automatisch generierte Beschreibung">
            <a:extLst>
              <a:ext uri="{FF2B5EF4-FFF2-40B4-BE49-F238E27FC236}">
                <a16:creationId xmlns:a16="http://schemas.microsoft.com/office/drawing/2014/main" id="{6CA1AB41-FD74-084A-879A-356BF617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19354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3D-Objekte im Alltag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8484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page18image720314928">
            <a:extLst>
              <a:ext uri="{FF2B5EF4-FFF2-40B4-BE49-F238E27FC236}">
                <a16:creationId xmlns:a16="http://schemas.microsoft.com/office/drawing/2014/main" id="{EDA23D50-3AEF-C34C-960F-A05B3103F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0" r="1879"/>
          <a:stretch/>
        </p:blipFill>
        <p:spPr bwMode="auto">
          <a:xfrm>
            <a:off x="0" y="0"/>
            <a:ext cx="12192000" cy="686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3D-Objekte im Alltag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B360DA01-E82F-BF41-BDCE-C5181059F5A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de-DE" sz="1200" dirty="0" err="1">
                <a:solidFill>
                  <a:schemeClr val="bg1"/>
                </a:solidFill>
                <a:latin typeface="Aileron Thin" pitchFamily="2" charset="77"/>
              </a:rPr>
              <a:t>Miloff</a:t>
            </a:r>
            <a:r>
              <a:rPr lang="de-DE" sz="1200" dirty="0">
                <a:solidFill>
                  <a:schemeClr val="bg1"/>
                </a:solidFill>
                <a:latin typeface="Aileron Thin" pitchFamily="2" charset="77"/>
              </a:rPr>
              <a:t> et al., (2016)</a:t>
            </a:r>
          </a:p>
        </p:txBody>
      </p:sp>
    </p:spTree>
    <p:extLst>
      <p:ext uri="{BB962C8B-B14F-4D97-AF65-F5344CB8AC3E}">
        <p14:creationId xmlns:p14="http://schemas.microsoft.com/office/powerpoint/2010/main" val="169333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drinnen, Person, Elektronik enthält.&#10;&#10;Automatisch generierte Beschreibung">
            <a:extLst>
              <a:ext uri="{FF2B5EF4-FFF2-40B4-BE49-F238E27FC236}">
                <a16:creationId xmlns:a16="http://schemas.microsoft.com/office/drawing/2014/main" id="{04924058-7C10-4B4D-A923-2E4FBA599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Videospiele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3D-Objekte im Alltag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29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Person, dunkel, Licht enthält.&#10;&#10;Automatisch generierte Beschreibung">
            <a:extLst>
              <a:ext uri="{FF2B5EF4-FFF2-40B4-BE49-F238E27FC236}">
                <a16:creationId xmlns:a16="http://schemas.microsoft.com/office/drawing/2014/main" id="{F1721CD9-8ED8-7E44-8208-8A6FA0209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Virtuelle Realität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3D-Objekte im Alltag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743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3847DA0-5C2F-E94D-9BBB-02513DDE76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55087"/>
          <a:stretch/>
        </p:blipFill>
        <p:spPr>
          <a:xfrm>
            <a:off x="0" y="0"/>
            <a:ext cx="5475767" cy="6858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B9A8958-5B69-A34B-B8FE-4D776BB93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r="48443"/>
          <a:stretch/>
        </p:blipFill>
        <p:spPr>
          <a:xfrm flipH="1">
            <a:off x="5943960" y="0"/>
            <a:ext cx="6326012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8B71E4-6431-E345-B477-66F4A8CD3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Augmented</a:t>
            </a:r>
            <a:r>
              <a:rPr lang="de-DE" dirty="0"/>
              <a:t> Reality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3D-Objekte im Alltag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290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Reptil, Dinosaurier, draußen, Panzerechsen enthält.&#10;&#10;Automatisch generierte Beschreibung">
            <a:extLst>
              <a:ext uri="{FF2B5EF4-FFF2-40B4-BE49-F238E27FC236}">
                <a16:creationId xmlns:a16="http://schemas.microsoft.com/office/drawing/2014/main" id="{506F3321-3397-F64D-9CBC-06D02470A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3D-Objekte in Realfilmen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3D-Objekte im Alltag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395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Agent 327: Operation </a:t>
            </a:r>
            <a:r>
              <a:rPr lang="de-CH" b="0" dirty="0" err="1"/>
              <a:t>Barbershop</a:t>
            </a:r>
            <a:endParaRPr lang="de-CH" b="0" dirty="0"/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BD463222-D1DC-1359-54BC-BF698680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000" dirty="0"/>
              <a:t>Video: </a:t>
            </a:r>
            <a:r>
              <a:rPr lang="de-DE" sz="2000" dirty="0">
                <a:hlinkClick r:id="rId3"/>
              </a:rPr>
              <a:t>https://www.youtube.com/watch?v=mN0zPOpADL4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6905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22B294-FBA0-5A48-87F7-5513EBF120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/>
              <a:t>Anwendungsbereiche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D53241-6020-3A4D-8A64-A44168C74A0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/>
              <a:t>In welchen Bereichen lassen sich digitale 3D-Objekte anwenden?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9CD170-A239-684A-9CFB-2AF0D0B2D7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57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724ADD67-ACFD-524B-9C05-2DB3A187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28" y="365126"/>
            <a:ext cx="9516645" cy="6661651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</p:spTree>
    <p:extLst>
      <p:ext uri="{BB962C8B-B14F-4D97-AF65-F5344CB8AC3E}">
        <p14:creationId xmlns:p14="http://schemas.microsoft.com/office/powerpoint/2010/main" val="457009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CA610-AFA4-3C47-A316-C3B74494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000" dirty="0"/>
              <a:t>Planung von Produkten</a:t>
            </a:r>
          </a:p>
          <a:p>
            <a:pPr lvl="1">
              <a:lnSpc>
                <a:spcPct val="100000"/>
              </a:lnSpc>
            </a:pPr>
            <a:r>
              <a:rPr lang="de-DE" sz="2000" dirty="0"/>
              <a:t>Design von Produkten</a:t>
            </a:r>
          </a:p>
          <a:p>
            <a:pPr lvl="1">
              <a:lnSpc>
                <a:spcPct val="100000"/>
              </a:lnSpc>
            </a:pPr>
            <a:r>
              <a:rPr lang="de-DE" sz="2000" dirty="0"/>
              <a:t>Darstellung des ersten Prototypen</a:t>
            </a:r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Präsentation von Produkten</a:t>
            </a:r>
          </a:p>
          <a:p>
            <a:pPr lvl="1">
              <a:lnSpc>
                <a:spcPct val="100000"/>
              </a:lnSpc>
            </a:pPr>
            <a:r>
              <a:rPr lang="de-DE" sz="2000" dirty="0"/>
              <a:t>z.B. mittels gerenderten Trailern</a:t>
            </a:r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Bewerbung von Produkten</a:t>
            </a:r>
          </a:p>
          <a:p>
            <a:pPr lvl="1">
              <a:lnSpc>
                <a:spcPct val="100000"/>
              </a:lnSpc>
            </a:pPr>
            <a:r>
              <a:rPr lang="de-DE" sz="2000" dirty="0"/>
              <a:t>z.B. Werbespots/Plakate mit gerenderten Produkten statt echten Produkten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</p:spTree>
    <p:extLst>
      <p:ext uri="{BB962C8B-B14F-4D97-AF65-F5344CB8AC3E}">
        <p14:creationId xmlns:p14="http://schemas.microsoft.com/office/powerpoint/2010/main" val="782758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Produktplanung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pic>
        <p:nvPicPr>
          <p:cNvPr id="10" name="Grafik 9" descr="Ein Bild, das Datei enthält.&#10;&#10;Automatisch generierte Beschreibung">
            <a:extLst>
              <a:ext uri="{FF2B5EF4-FFF2-40B4-BE49-F238E27FC236}">
                <a16:creationId xmlns:a16="http://schemas.microsoft.com/office/drawing/2014/main" id="{5677CEBA-0DD7-9945-838E-DA45C3A89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4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DB0F8C4-D22B-7642-97AF-DCFE3F644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1376" b="603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Produktpräsentationen/ Werbespots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7683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306F4D30-818D-2C42-B83F-8F06793A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Vorschau von Produkten mittels AR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90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Therapie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pic>
        <p:nvPicPr>
          <p:cNvPr id="10" name="Grafik 9" descr="Ein Bild, das Boden, drinnen, Holz, Möbel enthält.&#10;&#10;Automatisch generierte Beschreibung">
            <a:extLst>
              <a:ext uri="{FF2B5EF4-FFF2-40B4-BE49-F238E27FC236}">
                <a16:creationId xmlns:a16="http://schemas.microsoft.com/office/drawing/2014/main" id="{FC7AE3AF-11BE-444E-B216-BEDDC666A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117" y="1780163"/>
            <a:ext cx="8087765" cy="3786856"/>
          </a:xfrm>
          <a:prstGeom prst="rect">
            <a:avLst/>
          </a:prstGeom>
        </p:spPr>
      </p:pic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3C0FC943-C631-F041-8513-5259F1E8530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de-DE" sz="1200" dirty="0" err="1">
                <a:solidFill>
                  <a:schemeClr val="bg1"/>
                </a:solidFill>
                <a:latin typeface="Aileron Thin" pitchFamily="2" charset="77"/>
              </a:rPr>
              <a:t>Miloff</a:t>
            </a:r>
            <a:r>
              <a:rPr lang="de-DE" sz="1200" dirty="0">
                <a:solidFill>
                  <a:schemeClr val="bg1"/>
                </a:solidFill>
                <a:latin typeface="Aileron Thin" pitchFamily="2" charset="77"/>
              </a:rPr>
              <a:t> et al., (2016)</a:t>
            </a:r>
          </a:p>
        </p:txBody>
      </p:sp>
      <p:sp>
        <p:nvSpPr>
          <p:cNvPr id="12" name="Datumsplatzhalter 2">
            <a:extLst>
              <a:ext uri="{FF2B5EF4-FFF2-40B4-BE49-F238E27FC236}">
                <a16:creationId xmlns:a16="http://schemas.microsoft.com/office/drawing/2014/main" id="{15044122-8737-474D-8720-B8C32045774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202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249C1203-D95B-CC4F-9CF2-A4C16E30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80" y="1253766"/>
            <a:ext cx="10183439" cy="5592062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7430A1F5-A9D6-474C-AD28-A3668A0FAC48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de-DE" sz="1200" dirty="0">
                <a:solidFill>
                  <a:schemeClr val="bg1"/>
                </a:solidFill>
                <a:latin typeface="Aileron Thin" pitchFamily="2" charset="77"/>
              </a:rPr>
              <a:t>Ahmed et al, (2017)</a:t>
            </a:r>
          </a:p>
        </p:txBody>
      </p:sp>
    </p:spTree>
    <p:extLst>
      <p:ext uri="{BB962C8B-B14F-4D97-AF65-F5344CB8AC3E}">
        <p14:creationId xmlns:p14="http://schemas.microsoft.com/office/powerpoint/2010/main" val="78521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7E04424D-F2A1-4E41-89ED-DE996659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667785" cy="6868315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B48E3E3E-7792-0241-BEB2-5693FFDAFAB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de-DE" sz="1200" dirty="0" err="1">
                <a:solidFill>
                  <a:schemeClr val="bg1"/>
                </a:solidFill>
                <a:latin typeface="Aileron Thin" pitchFamily="2" charset="77"/>
              </a:rPr>
              <a:t>Allmallah</a:t>
            </a:r>
            <a:r>
              <a:rPr lang="de-DE" sz="1200" dirty="0">
                <a:solidFill>
                  <a:schemeClr val="bg1"/>
                </a:solidFill>
                <a:latin typeface="Aileron Thin" pitchFamily="2" charset="77"/>
              </a:rPr>
              <a:t> et al., (2020)</a:t>
            </a:r>
          </a:p>
        </p:txBody>
      </p:sp>
    </p:spTree>
    <p:extLst>
      <p:ext uri="{BB962C8B-B14F-4D97-AF65-F5344CB8AC3E}">
        <p14:creationId xmlns:p14="http://schemas.microsoft.com/office/powerpoint/2010/main" val="181681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in eine Präsentation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 descr="Gehirn">
                <a:extLst>
                  <a:ext uri="{FF2B5EF4-FFF2-40B4-BE49-F238E27FC236}">
                    <a16:creationId xmlns:a16="http://schemas.microsoft.com/office/drawing/2014/main" id="{2F59DBE4-25BB-8C45-9914-65816DFC6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9084002"/>
                  </p:ext>
                </p:extLst>
              </p:nvPr>
            </p:nvGraphicFramePr>
            <p:xfrm>
              <a:off x="4744504" y="1861772"/>
              <a:ext cx="2702988" cy="31344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02988" cy="3134451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 descr="Gehirn">
                <a:extLst>
                  <a:ext uri="{FF2B5EF4-FFF2-40B4-BE49-F238E27FC236}">
                    <a16:creationId xmlns:a16="http://schemas.microsoft.com/office/drawing/2014/main" id="{2F59DBE4-25BB-8C45-9914-65816DFC6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4504" y="1861772"/>
                <a:ext cx="2702988" cy="313445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Datumsplatzhalter 2">
            <a:extLst>
              <a:ext uri="{FF2B5EF4-FFF2-40B4-BE49-F238E27FC236}">
                <a16:creationId xmlns:a16="http://schemas.microsoft.com/office/drawing/2014/main" id="{058C560B-6FBF-2946-A269-E75DC4C434E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840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3D-Modelle</a:t>
            </a:r>
          </a:p>
        </p:txBody>
      </p:sp>
      <p:pic>
        <p:nvPicPr>
          <p:cNvPr id="12" name="Grafik 11" descr="Ein Bild, das Waffe, Person, drinnen enthält.&#10;&#10;Automatisch generierte Beschreibung">
            <a:extLst>
              <a:ext uri="{FF2B5EF4-FFF2-40B4-BE49-F238E27FC236}">
                <a16:creationId xmlns:a16="http://schemas.microsoft.com/office/drawing/2014/main" id="{61840B8D-3652-C949-864F-A38460FD1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2" b="2938"/>
          <a:stretch/>
        </p:blipFill>
        <p:spPr>
          <a:xfrm>
            <a:off x="0" y="1244100"/>
            <a:ext cx="12192000" cy="51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8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CH" b="1" dirty="0" err="1"/>
              <a:t>Ancient</a:t>
            </a:r>
            <a:r>
              <a:rPr lang="de-CH" b="1" dirty="0"/>
              <a:t> Jerusalem in VR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Historische Abbildungen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12" name="Datumsplatzhalter 2">
            <a:extLst>
              <a:ext uri="{FF2B5EF4-FFF2-40B4-BE49-F238E27FC236}">
                <a16:creationId xmlns:a16="http://schemas.microsoft.com/office/drawing/2014/main" id="{058C560B-6FBF-2946-A269-E75DC4C434E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pic>
        <p:nvPicPr>
          <p:cNvPr id="11" name="Grafik 10" descr="Ein Bild, das Himmel, draußen, Berg, Stadt enthält.&#10;&#10;Automatisch generierte Beschreibung">
            <a:extLst>
              <a:ext uri="{FF2B5EF4-FFF2-40B4-BE49-F238E27FC236}">
                <a16:creationId xmlns:a16="http://schemas.microsoft.com/office/drawing/2014/main" id="{802765AE-3852-9941-BF3C-8DD27638C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26" y="1456835"/>
            <a:ext cx="8335948" cy="469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23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E3322-99D2-3E49-AD00-C7E94ED52C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Thoma et al., (2021)</a:t>
            </a:r>
            <a:endParaRPr lang="de-CH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Veränderungen über die Zeit darstellen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12" name="Datumsplatzhalter 2">
            <a:extLst>
              <a:ext uri="{FF2B5EF4-FFF2-40B4-BE49-F238E27FC236}">
                <a16:creationId xmlns:a16="http://schemas.microsoft.com/office/drawing/2014/main" id="{058C560B-6FBF-2946-A269-E75DC4C434E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6C0B816A-7BA4-A646-B10F-E22A59D9E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042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000" dirty="0"/>
              <a:t>z.B. Gletscherschmelze durch den Klimawandel am Beispiel des </a:t>
            </a:r>
            <a:r>
              <a:rPr lang="de-DE" sz="2000" dirty="0" err="1"/>
              <a:t>Aletschgletschers</a:t>
            </a:r>
            <a:endParaRPr lang="de-DE" sz="2000" dirty="0"/>
          </a:p>
        </p:txBody>
      </p:sp>
      <p:pic>
        <p:nvPicPr>
          <p:cNvPr id="10" name="Grafik 9" descr="Ein Bild, das Himmel, Schnee, draußen, Natur enthält.&#10;&#10;Automatisch generierte Beschreibung">
            <a:extLst>
              <a:ext uri="{FF2B5EF4-FFF2-40B4-BE49-F238E27FC236}">
                <a16:creationId xmlns:a16="http://schemas.microsoft.com/office/drawing/2014/main" id="{07305448-DF91-8F46-9DDF-12233DB76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5"/>
          <a:stretch/>
        </p:blipFill>
        <p:spPr>
          <a:xfrm>
            <a:off x="838200" y="2171700"/>
            <a:ext cx="4886389" cy="2730280"/>
          </a:xfrm>
          <a:prstGeom prst="rect">
            <a:avLst/>
          </a:prstGeom>
        </p:spPr>
      </p:pic>
      <p:pic>
        <p:nvPicPr>
          <p:cNvPr id="15" name="Grafik 14" descr="Ein Bild, das Natur, draußen, Welle, Düne enthält.&#10;&#10;Automatisch generierte Beschreibung">
            <a:extLst>
              <a:ext uri="{FF2B5EF4-FFF2-40B4-BE49-F238E27FC236}">
                <a16:creationId xmlns:a16="http://schemas.microsoft.com/office/drawing/2014/main" id="{35F9E560-B308-564D-BE7F-ACBD87948F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3"/>
          <a:stretch/>
        </p:blipFill>
        <p:spPr>
          <a:xfrm>
            <a:off x="6167405" y="2171700"/>
            <a:ext cx="4886389" cy="273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63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9CE8E0-6599-9647-A50D-FE13D6CD5F39}"/>
              </a:ext>
            </a:extLst>
          </p:cNvPr>
          <p:cNvGrpSpPr/>
          <p:nvPr/>
        </p:nvGrpSpPr>
        <p:grpSpPr>
          <a:xfrm>
            <a:off x="0" y="52794"/>
            <a:ext cx="12192000" cy="1207058"/>
            <a:chOff x="0" y="46708"/>
            <a:chExt cx="12192000" cy="1207058"/>
          </a:xfrm>
        </p:grpSpPr>
        <p:sp>
          <p:nvSpPr>
            <p:cNvPr id="8" name="Trapez 7">
              <a:extLst>
                <a:ext uri="{FF2B5EF4-FFF2-40B4-BE49-F238E27FC236}">
                  <a16:creationId xmlns:a16="http://schemas.microsoft.com/office/drawing/2014/main" id="{000A0D85-728B-3545-A3E5-B0B0EF538F16}"/>
                </a:ext>
              </a:extLst>
            </p:cNvPr>
            <p:cNvSpPr/>
            <p:nvPr/>
          </p:nvSpPr>
          <p:spPr>
            <a:xfrm>
              <a:off x="0" y="46708"/>
              <a:ext cx="3936510" cy="318417"/>
            </a:xfrm>
            <a:prstGeom prst="trapezoid">
              <a:avLst>
                <a:gd name="adj" fmla="val 47976"/>
              </a:avLst>
            </a:prstGeom>
            <a:solidFill>
              <a:srgbClr val="FFA6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034502A-3025-8849-8318-ACB4BACA87A3}"/>
                </a:ext>
              </a:extLst>
            </p:cNvPr>
            <p:cNvSpPr/>
            <p:nvPr/>
          </p:nvSpPr>
          <p:spPr>
            <a:xfrm>
              <a:off x="0" y="365126"/>
              <a:ext cx="12192000" cy="888640"/>
            </a:xfrm>
            <a:prstGeom prst="rect">
              <a:avLst/>
            </a:prstGeom>
            <a:gradFill>
              <a:gsLst>
                <a:gs pos="0">
                  <a:srgbClr val="FFA600">
                    <a:alpha val="50000"/>
                  </a:srgbClr>
                </a:gs>
                <a:gs pos="100000">
                  <a:srgbClr val="FF8E0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6CA610-AFA4-3C47-A316-C3B74494F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de-DE" sz="2000" dirty="0"/>
              <a:t>Historische Abbildungen </a:t>
            </a:r>
          </a:p>
          <a:p>
            <a:pPr lvl="1">
              <a:lnSpc>
                <a:spcPct val="100000"/>
              </a:lnSpc>
            </a:pPr>
            <a:r>
              <a:rPr lang="de-DE" sz="2000" dirty="0"/>
              <a:t>z.B. „</a:t>
            </a:r>
            <a:r>
              <a:rPr lang="de-DE" sz="2000" dirty="0" err="1"/>
              <a:t>Ancient</a:t>
            </a:r>
            <a:r>
              <a:rPr lang="de-DE" sz="2000" dirty="0"/>
              <a:t> Jerusalem in VR“</a:t>
            </a:r>
          </a:p>
          <a:p>
            <a:pPr lvl="1"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Abbildung von Veränderungen (Faktor Zeit)</a:t>
            </a:r>
          </a:p>
          <a:p>
            <a:pPr lvl="1">
              <a:lnSpc>
                <a:spcPct val="100000"/>
              </a:lnSpc>
            </a:pPr>
            <a:r>
              <a:rPr lang="de-DE" sz="2000" dirty="0"/>
              <a:t>z.B. Veränderungen durch den Klimawandel</a:t>
            </a:r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Veranschaulichung von Versuchssettings</a:t>
            </a:r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Darstellung komplexer Situationen</a:t>
            </a:r>
          </a:p>
          <a:p>
            <a:pPr lvl="1">
              <a:lnSpc>
                <a:spcPct val="100000"/>
              </a:lnSpc>
            </a:pPr>
            <a:r>
              <a:rPr lang="de-DE" sz="2000" dirty="0"/>
              <a:t>z.B. Planeten des Planetensystems in </a:t>
            </a:r>
            <a:r>
              <a:rPr lang="de-DE" sz="2000" dirty="0" err="1"/>
              <a:t>Grössenverhältnissen</a:t>
            </a:r>
            <a:endParaRPr lang="de-DE" sz="2000" dirty="0"/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Darstellung von kontrafaktischen Situationen</a:t>
            </a:r>
          </a:p>
          <a:p>
            <a:pPr lvl="1">
              <a:lnSpc>
                <a:spcPct val="100000"/>
              </a:lnSpc>
            </a:pPr>
            <a:r>
              <a:rPr lang="de-DE" sz="2000" dirty="0"/>
              <a:t>z.B. physikalische </a:t>
            </a:r>
            <a:r>
              <a:rPr lang="de-DE" sz="2000" dirty="0" err="1"/>
              <a:t>Gesetzmässigkeiten</a:t>
            </a:r>
            <a:r>
              <a:rPr lang="de-DE" sz="2000" dirty="0"/>
              <a:t> in VR manipulieren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8BFDF-F9B0-8441-B07D-C03BD77C6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E85AB0-CF84-B74A-9191-F29092DC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Wissenschaft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86D0C-58C3-8F4E-92D4-AB1E82AC9C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C16BC95D-9E5F-F946-9796-18ADE2BFEFB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250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65D6E24-0C94-6246-A2BD-F1BBA7670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F4D0E9-9C4A-1E48-92A1-FBF92DE1D7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5AAE47-B2B7-1C49-93ED-A3F28B309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464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5AFEB27-BCB5-B944-8411-7C6E432F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000" dirty="0"/>
              <a:t>Beispielsweise: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Blender 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3Ds Max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Maya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Houdini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Google </a:t>
            </a:r>
            <a:r>
              <a:rPr lang="de-DE" sz="2000" dirty="0" err="1"/>
              <a:t>SketchUp</a:t>
            </a: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Hexagon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Adobe </a:t>
            </a:r>
            <a:r>
              <a:rPr lang="de-DE" sz="2000" dirty="0" err="1"/>
              <a:t>Dimensions</a:t>
            </a:r>
            <a:endParaRPr lang="de-DE" sz="20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BDC063-E176-534E-A6F4-D3E51D1D40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B2EBEC-4EEB-CD4D-BFF2-4B435DEB4A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Vielzahl an Programmen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4150114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5AFEB27-BCB5-B944-8411-7C6E432F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2000" dirty="0"/>
              <a:t>Die wichtigsten Tools in einem Programm verpackt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Open Source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Blender erhält mittlerweile auch Unterstützung in Form von Spenden oder Add-</a:t>
            </a:r>
            <a:r>
              <a:rPr lang="de-DE" sz="2000" dirty="0" err="1"/>
              <a:t>Ons</a:t>
            </a:r>
            <a:r>
              <a:rPr lang="de-DE" sz="2000" dirty="0"/>
              <a:t> von </a:t>
            </a:r>
            <a:r>
              <a:rPr lang="de-DE" sz="2000" dirty="0" err="1"/>
              <a:t>grösseren</a:t>
            </a:r>
            <a:r>
              <a:rPr lang="de-DE" sz="2000" dirty="0"/>
              <a:t> Studios und Unternehmen (z.B. </a:t>
            </a:r>
            <a:r>
              <a:rPr lang="de-DE" sz="2000" dirty="0" err="1"/>
              <a:t>Ubisoft</a:t>
            </a:r>
            <a:r>
              <a:rPr lang="de-DE" sz="2000" dirty="0"/>
              <a:t>, Adobe, </a:t>
            </a:r>
            <a:r>
              <a:rPr lang="de-DE" sz="2000" dirty="0" err="1"/>
              <a:t>Epic</a:t>
            </a:r>
            <a:r>
              <a:rPr lang="de-DE" sz="2000" dirty="0"/>
              <a:t> Games)</a:t>
            </a:r>
          </a:p>
          <a:p>
            <a:pPr>
              <a:lnSpc>
                <a:spcPct val="100000"/>
              </a:lnSpc>
            </a:pPr>
            <a:r>
              <a:rPr lang="de-DE" sz="2000" dirty="0" err="1"/>
              <a:t>Grosse</a:t>
            </a:r>
            <a:r>
              <a:rPr lang="de-DE" sz="2000" dirty="0"/>
              <a:t> Community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Reihe von Add-</a:t>
            </a:r>
            <a:r>
              <a:rPr lang="de-DE" sz="2000" dirty="0" err="1"/>
              <a:t>Ons</a:t>
            </a:r>
            <a:r>
              <a:rPr lang="de-DE" sz="2000" dirty="0"/>
              <a:t>, um die Arbeit zu erleichtern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Einsatz in sehr vielen Szenarien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BDC063-E176-534E-A6F4-D3E51D1D40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B2EBEC-4EEB-CD4D-BFF2-4B435DEB4A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 Blender?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811139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5AFEB27-BCB5-B944-8411-7C6E432F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1728"/>
            <a:ext cx="7952078" cy="47252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e-DE" sz="2000" b="1" dirty="0"/>
              <a:t>1988</a:t>
            </a:r>
            <a:r>
              <a:rPr lang="de-DE" sz="2000" dirty="0"/>
              <a:t>: Gründung des Holländischen Animationsstudios „</a:t>
            </a:r>
            <a:r>
              <a:rPr lang="de-DE" sz="2000" i="1" dirty="0" err="1"/>
              <a:t>NeoGeo</a:t>
            </a:r>
            <a:r>
              <a:rPr lang="de-DE" sz="2000" dirty="0"/>
              <a:t>“</a:t>
            </a:r>
          </a:p>
          <a:p>
            <a:pPr>
              <a:lnSpc>
                <a:spcPct val="150000"/>
              </a:lnSpc>
            </a:pPr>
            <a:r>
              <a:rPr lang="de-DE" sz="2000" b="1" dirty="0"/>
              <a:t>1995</a:t>
            </a:r>
            <a:r>
              <a:rPr lang="de-DE" sz="2000" dirty="0"/>
              <a:t>: Entwicklung von Blender als 3D-Software für </a:t>
            </a:r>
            <a:r>
              <a:rPr lang="de-DE" sz="2000" dirty="0" err="1"/>
              <a:t>NeoGeo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b="1" dirty="0"/>
              <a:t>1998</a:t>
            </a:r>
            <a:r>
              <a:rPr lang="de-DE" sz="2000" dirty="0"/>
              <a:t>: Gründung von „</a:t>
            </a:r>
            <a:r>
              <a:rPr lang="de-DE" sz="2000" i="1" dirty="0"/>
              <a:t>Not a </a:t>
            </a:r>
            <a:r>
              <a:rPr lang="de-DE" sz="2000" i="1" dirty="0" err="1"/>
              <a:t>Number</a:t>
            </a:r>
            <a:r>
              <a:rPr lang="de-DE" sz="2000" dirty="0"/>
              <a:t>“ zur Vermarktung von Blender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Ohne finanziellen Erfolg</a:t>
            </a:r>
          </a:p>
          <a:p>
            <a:pPr>
              <a:lnSpc>
                <a:spcPct val="150000"/>
              </a:lnSpc>
            </a:pPr>
            <a:r>
              <a:rPr lang="de-DE" sz="2000" b="1" dirty="0"/>
              <a:t>2002</a:t>
            </a:r>
            <a:r>
              <a:rPr lang="de-DE" sz="2000" dirty="0"/>
              <a:t>: Gründung der „</a:t>
            </a:r>
            <a:r>
              <a:rPr lang="de-DE" sz="2000" i="1" dirty="0"/>
              <a:t>Blender </a:t>
            </a:r>
            <a:r>
              <a:rPr lang="de-DE" sz="2000" i="1" dirty="0" err="1"/>
              <a:t>Foundation</a:t>
            </a:r>
            <a:r>
              <a:rPr lang="de-DE" sz="2000" dirty="0"/>
              <a:t>“</a:t>
            </a:r>
            <a:r>
              <a:rPr lang="de-DE" sz="2000" i="1" dirty="0"/>
              <a:t> </a:t>
            </a:r>
            <a:r>
              <a:rPr lang="de-DE" sz="2000" dirty="0"/>
              <a:t>durch Ton </a:t>
            </a:r>
            <a:r>
              <a:rPr lang="de-DE" sz="2000" dirty="0" err="1"/>
              <a:t>Roosendaal</a:t>
            </a:r>
            <a:r>
              <a:rPr lang="de-DE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Blender wird zur freien Software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Stetige Weiterentwicklung</a:t>
            </a:r>
          </a:p>
          <a:p>
            <a:pPr>
              <a:lnSpc>
                <a:spcPct val="150000"/>
              </a:lnSpc>
            </a:pPr>
            <a:r>
              <a:rPr lang="de-DE" sz="2000" b="1" dirty="0"/>
              <a:t>2002: </a:t>
            </a:r>
            <a:r>
              <a:rPr lang="de-DE" sz="2000" dirty="0"/>
              <a:t>Hinzufügen der Render-Engine „</a:t>
            </a:r>
            <a:r>
              <a:rPr lang="de-DE" sz="2000" dirty="0" err="1"/>
              <a:t>Cycles</a:t>
            </a:r>
            <a:r>
              <a:rPr lang="de-DE" sz="2000" dirty="0"/>
              <a:t>“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000" b="1" dirty="0"/>
              <a:t>2019</a:t>
            </a:r>
            <a:r>
              <a:rPr lang="de-DE" sz="2000" dirty="0"/>
              <a:t>: Neugestaltung der Benutzeroberfläche mit Blender 2.80</a:t>
            </a:r>
          </a:p>
          <a:p>
            <a:pPr lvl="1">
              <a:lnSpc>
                <a:spcPct val="150000"/>
              </a:lnSpc>
            </a:pPr>
            <a:r>
              <a:rPr lang="de-DE" sz="2100" dirty="0"/>
              <a:t>Neue Echtzeit-Render-Engine „</a:t>
            </a:r>
            <a:r>
              <a:rPr lang="de-DE" sz="2100" i="1" dirty="0"/>
              <a:t>Eevee</a:t>
            </a:r>
            <a:r>
              <a:rPr lang="de-DE" sz="2100" dirty="0"/>
              <a:t>“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BDC063-E176-534E-A6F4-D3E51D1D40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B2EBEC-4EEB-CD4D-BFF2-4B435DEB4A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Geschichte von Blender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pic>
        <p:nvPicPr>
          <p:cNvPr id="11" name="Grafik 10" descr="Ein Bild, das Person, Mann, drinnen, darstellend enthält.&#10;&#10;Automatisch generierte Beschreibung">
            <a:extLst>
              <a:ext uri="{FF2B5EF4-FFF2-40B4-BE49-F238E27FC236}">
                <a16:creationId xmlns:a16="http://schemas.microsoft.com/office/drawing/2014/main" id="{351AA233-29FC-C649-A31C-D8542DA3C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278" y="1253766"/>
            <a:ext cx="3401722" cy="51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7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5AFEB27-BCB5-B944-8411-7C6E432F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de-DE" sz="2000" dirty="0"/>
              <a:t>Nicht immer klar, welche Software verwendet wurde</a:t>
            </a:r>
          </a:p>
          <a:p>
            <a:pPr>
              <a:lnSpc>
                <a:spcPct val="100000"/>
              </a:lnSpc>
            </a:pPr>
            <a:r>
              <a:rPr lang="de-DE" sz="2000" dirty="0"/>
              <a:t>Teils mehrere Programme</a:t>
            </a:r>
          </a:p>
          <a:p>
            <a:pPr>
              <a:lnSpc>
                <a:spcPct val="100000"/>
              </a:lnSpc>
            </a:pPr>
            <a:endParaRPr lang="de-DE" sz="2000" dirty="0"/>
          </a:p>
          <a:p>
            <a:pPr>
              <a:lnSpc>
                <a:spcPct val="100000"/>
              </a:lnSpc>
            </a:pPr>
            <a:r>
              <a:rPr lang="de-DE" sz="2000" dirty="0"/>
              <a:t> Open Movie und Open Games von Blender Studio</a:t>
            </a:r>
          </a:p>
          <a:p>
            <a:pPr lvl="1">
              <a:lnSpc>
                <a:spcPct val="100000"/>
              </a:lnSpc>
            </a:pPr>
            <a:r>
              <a:rPr lang="de-DE" sz="2000" dirty="0">
                <a:hlinkClick r:id="rId2"/>
              </a:rPr>
              <a:t>https://www.blender.org/about/studio</a:t>
            </a:r>
            <a:r>
              <a:rPr lang="de-DE" sz="2000" dirty="0"/>
              <a:t>/</a:t>
            </a:r>
          </a:p>
          <a:p>
            <a:pPr>
              <a:lnSpc>
                <a:spcPct val="100000"/>
              </a:lnSpc>
            </a:pPr>
            <a:endParaRPr lang="de-DE" sz="2000" i="1" dirty="0"/>
          </a:p>
          <a:p>
            <a:pPr>
              <a:lnSpc>
                <a:spcPct val="100000"/>
              </a:lnSpc>
            </a:pPr>
            <a:r>
              <a:rPr lang="de-DE" sz="2000" i="1" dirty="0" err="1"/>
              <a:t>Ubisoft</a:t>
            </a:r>
            <a:r>
              <a:rPr lang="de-DE" sz="2000" i="1" dirty="0"/>
              <a:t> Animation Studio</a:t>
            </a:r>
            <a:r>
              <a:rPr lang="de-DE" sz="2000" dirty="0"/>
              <a:t>: </a:t>
            </a:r>
            <a:r>
              <a:rPr lang="de-DE" sz="2000" dirty="0" err="1"/>
              <a:t>Rabbids</a:t>
            </a:r>
            <a:r>
              <a:rPr lang="de-DE" sz="2000" dirty="0"/>
              <a:t> Invasion: Mission </a:t>
            </a:r>
            <a:r>
              <a:rPr lang="de-DE" sz="2000" dirty="0" err="1"/>
              <a:t>to</a:t>
            </a:r>
            <a:r>
              <a:rPr lang="de-DE" sz="2000" dirty="0"/>
              <a:t> Mars (2022)</a:t>
            </a:r>
          </a:p>
          <a:p>
            <a:pPr>
              <a:lnSpc>
                <a:spcPct val="100000"/>
              </a:lnSpc>
            </a:pPr>
            <a:r>
              <a:rPr lang="de-DE" sz="2000" i="1" dirty="0" err="1"/>
              <a:t>Khara</a:t>
            </a:r>
            <a:r>
              <a:rPr lang="de-DE" sz="2000" dirty="0"/>
              <a:t>: Japanisches </a:t>
            </a:r>
            <a:r>
              <a:rPr lang="de-DE" sz="2000" dirty="0" err="1"/>
              <a:t>Animestudio</a:t>
            </a:r>
            <a:endParaRPr lang="de-DE" sz="2000" dirty="0"/>
          </a:p>
          <a:p>
            <a:pPr>
              <a:lnSpc>
                <a:spcPct val="100000"/>
              </a:lnSpc>
            </a:pPr>
            <a:r>
              <a:rPr lang="de-CH" sz="2100" i="1" dirty="0"/>
              <a:t>E-</a:t>
            </a:r>
            <a:r>
              <a:rPr lang="de-CH" sz="2100" i="1" dirty="0" err="1"/>
              <a:t>Interiores</a:t>
            </a:r>
            <a:r>
              <a:rPr lang="de-CH" sz="2100" dirty="0"/>
              <a:t>: Brasilianisches Geschäft zum Design von Inneneinrichtungen</a:t>
            </a:r>
          </a:p>
          <a:p>
            <a:pPr>
              <a:lnSpc>
                <a:spcPct val="100000"/>
              </a:lnSpc>
            </a:pPr>
            <a:r>
              <a:rPr lang="de-CH" sz="2100" i="1" dirty="0"/>
              <a:t>NASA</a:t>
            </a:r>
          </a:p>
          <a:p>
            <a:pPr>
              <a:lnSpc>
                <a:spcPct val="100000"/>
              </a:lnSpc>
            </a:pPr>
            <a:r>
              <a:rPr lang="de-CH" sz="2100" dirty="0"/>
              <a:t>Weitere Beispiele: </a:t>
            </a:r>
          </a:p>
          <a:p>
            <a:pPr lvl="1">
              <a:lnSpc>
                <a:spcPct val="100000"/>
              </a:lnSpc>
            </a:pPr>
            <a:r>
              <a:rPr lang="de-CH" sz="1700" dirty="0">
                <a:hlinkClick r:id="rId3"/>
              </a:rPr>
              <a:t>https://www.blender.org/about/user-stories/</a:t>
            </a:r>
            <a:endParaRPr lang="de-CH" sz="17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BDC063-E176-534E-A6F4-D3E51D1D40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B2EBEC-4EEB-CD4D-BFF2-4B435DEB4A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wurde mit Blender gemacht?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11710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5AFEB27-BCB5-B944-8411-7C6E432F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Übung macht den Meister</a:t>
            </a:r>
          </a:p>
          <a:p>
            <a:pPr>
              <a:lnSpc>
                <a:spcPct val="120000"/>
              </a:lnSpc>
            </a:pPr>
            <a:r>
              <a:rPr lang="de-DE" dirty="0"/>
              <a:t>Dabei bleiben… der Kurs ist aufbauend gestaltet!</a:t>
            </a:r>
          </a:p>
          <a:p>
            <a:pPr marL="0" indent="0">
              <a:lnSpc>
                <a:spcPct val="120000"/>
              </a:lnSpc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Dinge nachschlagen…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Google</a:t>
            </a:r>
          </a:p>
          <a:p>
            <a:pPr lvl="2">
              <a:lnSpc>
                <a:spcPct val="120000"/>
              </a:lnSpc>
            </a:pP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stackoverflow.co</a:t>
            </a:r>
            <a:r>
              <a:rPr lang="de-DE" dirty="0" err="1">
                <a:hlinkClick r:id="rId3"/>
              </a:rPr>
              <a:t>m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>
                <a:hlinkClick r:id="rId4"/>
              </a:rPr>
              <a:t>https://www.reddit.com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>
                <a:hlinkClick r:id="rId5"/>
              </a:rPr>
              <a:t>https://blenderartists.org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Blenders Benutzerhandbuch</a:t>
            </a:r>
          </a:p>
          <a:p>
            <a:pPr lvl="2">
              <a:lnSpc>
                <a:spcPct val="120000"/>
              </a:lnSpc>
            </a:pPr>
            <a:r>
              <a:rPr lang="de-DE" dirty="0">
                <a:hlinkClick r:id="rId6"/>
              </a:rPr>
              <a:t>https://docs.blender.org/manual/en/latest/index.html</a:t>
            </a:r>
            <a:endParaRPr lang="de-DE" dirty="0"/>
          </a:p>
          <a:p>
            <a:pPr lvl="1">
              <a:lnSpc>
                <a:spcPct val="120000"/>
              </a:lnSpc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Tutorials, z.B. auf YouTube…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Andrew Price („Blender Guru“): Erstellen von Donuts</a:t>
            </a:r>
          </a:p>
          <a:p>
            <a:pPr lvl="2">
              <a:lnSpc>
                <a:spcPct val="120000"/>
              </a:lnSpc>
            </a:pPr>
            <a:r>
              <a:rPr lang="de-DE" dirty="0">
                <a:hlinkClick r:id="rId7"/>
              </a:rPr>
              <a:t>https://www.youtube.com/watch?v=TPrnSACiTJ4&amp;t=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CG </a:t>
            </a:r>
            <a:r>
              <a:rPr lang="de-DE" dirty="0" err="1"/>
              <a:t>Boost</a:t>
            </a:r>
            <a:r>
              <a:rPr lang="de-DE" dirty="0"/>
              <a:t>: Erstellen von Äpfeln</a:t>
            </a:r>
          </a:p>
          <a:p>
            <a:pPr lvl="2">
              <a:lnSpc>
                <a:spcPct val="120000"/>
              </a:lnSpc>
            </a:pPr>
            <a:r>
              <a:rPr lang="de-DE" dirty="0">
                <a:hlinkClick r:id="rId8"/>
              </a:rPr>
              <a:t>https://www.youtube.com/watch?v=j14b25SnYRY&amp;list=PL3UWN2F2M2C8-zUjbFlbgtWPQa0NXBsp0&amp;index=2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BDC063-E176-534E-A6F4-D3E51D1D40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0BEDF9-8EE4-1C47-A6CA-0031A0DF88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B2EBEC-4EEB-CD4D-BFF2-4B435DEB4A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3D994CD-E366-4F4A-A7ED-A0823F40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lernen?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F8123C-5982-7C41-A7F7-F80592B45B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pic>
        <p:nvPicPr>
          <p:cNvPr id="9" name="Grafik 8" descr="Ein Bild, das Teller, Pink, Doughnut, Tasse enthält.&#10;&#10;Automatisch generierte Beschreibung">
            <a:extLst>
              <a:ext uri="{FF2B5EF4-FFF2-40B4-BE49-F238E27FC236}">
                <a16:creationId xmlns:a16="http://schemas.microsoft.com/office/drawing/2014/main" id="{D64661BE-DF6A-E849-A026-A68CAA6DC2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7772" y="1343771"/>
            <a:ext cx="3810000" cy="21431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0A25B8-4397-EC40-89E6-BFF5364ABA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7772" y="3486896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0D193-23DD-D249-B4DB-C6A4C5FA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C479F3-3BE5-1A4D-B1CA-1DA7BB8E5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000" dirty="0" err="1"/>
              <a:t>Almallah</a:t>
            </a:r>
            <a:r>
              <a:rPr lang="de-DE" sz="2000" dirty="0"/>
              <a:t>, M., </a:t>
            </a:r>
            <a:r>
              <a:rPr lang="de-DE" sz="2000" dirty="0" err="1"/>
              <a:t>Alfahel</a:t>
            </a:r>
            <a:r>
              <a:rPr lang="de-DE" sz="2000" dirty="0"/>
              <a:t>, R., Hussain, Q., </a:t>
            </a:r>
            <a:r>
              <a:rPr lang="de-DE" sz="2000" dirty="0" err="1"/>
              <a:t>Alhajyaseen</a:t>
            </a:r>
            <a:r>
              <a:rPr lang="de-DE" sz="2000" dirty="0"/>
              <a:t>, W. K., &amp; Dias, C. (2020). </a:t>
            </a:r>
            <a:r>
              <a:rPr lang="de-DE" sz="2000" dirty="0" err="1"/>
              <a:t>Empirical</a:t>
            </a:r>
            <a:r>
              <a:rPr lang="de-DE" sz="2000" dirty="0"/>
              <a:t> </a:t>
            </a:r>
            <a:r>
              <a:rPr lang="de-DE" sz="2000" dirty="0" err="1"/>
              <a:t>evaluation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drivers</a:t>
            </a:r>
            <a:r>
              <a:rPr lang="de-DE" sz="2000" dirty="0"/>
              <a:t>’ </a:t>
            </a:r>
            <a:r>
              <a:rPr lang="de-DE" sz="2000" dirty="0" err="1"/>
              <a:t>start-up</a:t>
            </a:r>
            <a:r>
              <a:rPr lang="de-DE" sz="2000" dirty="0"/>
              <a:t> </a:t>
            </a:r>
            <a:r>
              <a:rPr lang="de-DE" sz="2000" dirty="0" err="1"/>
              <a:t>behavior</a:t>
            </a:r>
            <a:r>
              <a:rPr lang="de-DE" sz="2000" dirty="0"/>
              <a:t> at </a:t>
            </a:r>
            <a:r>
              <a:rPr lang="de-DE" sz="2000" dirty="0" err="1"/>
              <a:t>signalized</a:t>
            </a:r>
            <a:r>
              <a:rPr lang="de-DE" sz="2000" dirty="0"/>
              <a:t> </a:t>
            </a:r>
            <a:r>
              <a:rPr lang="de-DE" sz="2000" dirty="0" err="1"/>
              <a:t>intersection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driving</a:t>
            </a:r>
            <a:r>
              <a:rPr lang="de-DE" sz="2000" dirty="0"/>
              <a:t> </a:t>
            </a:r>
            <a:r>
              <a:rPr lang="de-DE" sz="2000" dirty="0" err="1"/>
              <a:t>simulator</a:t>
            </a:r>
            <a:r>
              <a:rPr lang="de-DE" sz="2000" dirty="0"/>
              <a:t>. </a:t>
            </a:r>
            <a:r>
              <a:rPr lang="de-DE" sz="2000" i="1" dirty="0" err="1"/>
              <a:t>Procedia</a:t>
            </a:r>
            <a:r>
              <a:rPr lang="de-DE" sz="2000" i="1" dirty="0"/>
              <a:t> Computer Science, 170</a:t>
            </a:r>
            <a:r>
              <a:rPr lang="de-DE" sz="2000" dirty="0"/>
              <a:t>, 227-234.</a:t>
            </a:r>
          </a:p>
          <a:p>
            <a:pPr>
              <a:lnSpc>
                <a:spcPct val="100000"/>
              </a:lnSpc>
            </a:pPr>
            <a:r>
              <a:rPr lang="de-CH" sz="2000" dirty="0"/>
              <a:t>Ahmed, S., Hossain, M. M., &amp; </a:t>
            </a:r>
            <a:r>
              <a:rPr lang="de-CH" sz="2000" dirty="0" err="1"/>
              <a:t>Hoque</a:t>
            </a:r>
            <a:r>
              <a:rPr lang="de-CH" sz="2000" dirty="0"/>
              <a:t>, M. I. (2017). A </a:t>
            </a:r>
            <a:r>
              <a:rPr lang="de-CH" sz="2000" dirty="0" err="1"/>
              <a:t>brief</a:t>
            </a:r>
            <a:r>
              <a:rPr lang="de-CH" sz="2000" dirty="0"/>
              <a:t> </a:t>
            </a:r>
            <a:r>
              <a:rPr lang="de-CH" sz="2000" dirty="0" err="1"/>
              <a:t>discussion</a:t>
            </a:r>
            <a:r>
              <a:rPr lang="de-CH" sz="2000" dirty="0"/>
              <a:t> on </a:t>
            </a:r>
            <a:r>
              <a:rPr lang="de-CH" sz="2000" dirty="0" err="1"/>
              <a:t>augmented</a:t>
            </a:r>
            <a:r>
              <a:rPr lang="de-CH" sz="2000" dirty="0"/>
              <a:t> </a:t>
            </a:r>
            <a:r>
              <a:rPr lang="de-CH" sz="2000" dirty="0" err="1"/>
              <a:t>reality</a:t>
            </a:r>
            <a:r>
              <a:rPr lang="de-CH" sz="2000" dirty="0"/>
              <a:t> </a:t>
            </a:r>
            <a:r>
              <a:rPr lang="de-CH" sz="2000" dirty="0" err="1"/>
              <a:t>and</a:t>
            </a:r>
            <a:r>
              <a:rPr lang="de-CH" sz="2000" dirty="0"/>
              <a:t> </a:t>
            </a:r>
            <a:r>
              <a:rPr lang="de-CH" sz="2000" dirty="0" err="1"/>
              <a:t>virtual</a:t>
            </a:r>
            <a:r>
              <a:rPr lang="de-CH" sz="2000" dirty="0"/>
              <a:t> </a:t>
            </a:r>
            <a:r>
              <a:rPr lang="de-CH" sz="2000" dirty="0" err="1"/>
              <a:t>reality</a:t>
            </a:r>
            <a:r>
              <a:rPr lang="de-CH" sz="2000" dirty="0"/>
              <a:t> in </a:t>
            </a:r>
            <a:r>
              <a:rPr lang="de-CH" sz="2000" dirty="0" err="1"/>
              <a:t>construction</a:t>
            </a:r>
            <a:r>
              <a:rPr lang="de-CH" sz="2000" dirty="0"/>
              <a:t> </a:t>
            </a:r>
            <a:r>
              <a:rPr lang="de-CH" sz="2000" dirty="0" err="1"/>
              <a:t>industry</a:t>
            </a:r>
            <a:r>
              <a:rPr lang="de-CH" sz="2000" dirty="0"/>
              <a:t>. </a:t>
            </a:r>
            <a:r>
              <a:rPr lang="de-CH" sz="2000" i="1" dirty="0"/>
              <a:t>Journal </a:t>
            </a:r>
            <a:r>
              <a:rPr lang="de-CH" sz="2000" i="1" dirty="0" err="1"/>
              <a:t>of</a:t>
            </a:r>
            <a:r>
              <a:rPr lang="de-CH" sz="2000" i="1" dirty="0"/>
              <a:t> System </a:t>
            </a:r>
            <a:r>
              <a:rPr lang="de-CH" sz="2000" i="1" dirty="0" err="1"/>
              <a:t>and</a:t>
            </a:r>
            <a:r>
              <a:rPr lang="de-CH" sz="2000" i="1" dirty="0"/>
              <a:t> Management </a:t>
            </a:r>
            <a:r>
              <a:rPr lang="de-CH" sz="2000" i="1" dirty="0" err="1"/>
              <a:t>Sciences</a:t>
            </a:r>
            <a:r>
              <a:rPr lang="de-CH" sz="2000" dirty="0"/>
              <a:t>, </a:t>
            </a:r>
            <a:r>
              <a:rPr lang="de-CH" sz="2000" i="1" dirty="0"/>
              <a:t>7</a:t>
            </a:r>
            <a:r>
              <a:rPr lang="de-CH" sz="2000" dirty="0"/>
              <a:t>(3), 1-33.</a:t>
            </a:r>
            <a:endParaRPr lang="de-DE" sz="2000" dirty="0"/>
          </a:p>
          <a:p>
            <a:pPr>
              <a:lnSpc>
                <a:spcPct val="100000"/>
              </a:lnSpc>
            </a:pPr>
            <a:r>
              <a:rPr lang="de-CH" sz="2000" dirty="0" err="1"/>
              <a:t>Burley</a:t>
            </a:r>
            <a:r>
              <a:rPr lang="de-CH" sz="2000" dirty="0"/>
              <a:t>, B., &amp; Studios, W. D. A. (2012). </a:t>
            </a:r>
            <a:r>
              <a:rPr lang="de-CH" sz="2000" dirty="0" err="1"/>
              <a:t>Physically-based</a:t>
            </a:r>
            <a:r>
              <a:rPr lang="de-CH" sz="2000" dirty="0"/>
              <a:t> </a:t>
            </a:r>
            <a:r>
              <a:rPr lang="de-CH" sz="2000" dirty="0" err="1"/>
              <a:t>shading</a:t>
            </a:r>
            <a:r>
              <a:rPr lang="de-CH" sz="2000" dirty="0"/>
              <a:t> at </a:t>
            </a:r>
            <a:r>
              <a:rPr lang="de-CH" sz="2000" dirty="0" err="1"/>
              <a:t>disney</a:t>
            </a:r>
            <a:r>
              <a:rPr lang="de-CH" sz="2000" dirty="0"/>
              <a:t>. In </a:t>
            </a:r>
            <a:r>
              <a:rPr lang="de-CH" sz="2000" i="1" dirty="0"/>
              <a:t>ACM SIGGRAPH</a:t>
            </a:r>
            <a:r>
              <a:rPr lang="de-CH" sz="2000" dirty="0"/>
              <a:t> (Vol. 2012, pp. 1-7). vol. 2012.</a:t>
            </a:r>
          </a:p>
          <a:p>
            <a:pPr>
              <a:lnSpc>
                <a:spcPct val="100000"/>
              </a:lnSpc>
            </a:pPr>
            <a:r>
              <a:rPr lang="de-DE" sz="2000" dirty="0" err="1"/>
              <a:t>Miloff</a:t>
            </a:r>
            <a:r>
              <a:rPr lang="de-DE" sz="2000" dirty="0"/>
              <a:t>, A., Lindner, P., Hamilton, W., </a:t>
            </a:r>
            <a:r>
              <a:rPr lang="de-DE" sz="2000" dirty="0" err="1"/>
              <a:t>Reuterskiöld</a:t>
            </a:r>
            <a:r>
              <a:rPr lang="de-DE" sz="2000" dirty="0"/>
              <a:t>, L., Andersson, G., &amp; </a:t>
            </a:r>
            <a:r>
              <a:rPr lang="de-DE" sz="2000" dirty="0" err="1"/>
              <a:t>Carlbring</a:t>
            </a:r>
            <a:r>
              <a:rPr lang="de-DE" sz="2000" dirty="0"/>
              <a:t>, P. (2016). Single-session </a:t>
            </a:r>
            <a:r>
              <a:rPr lang="de-DE" sz="2000" dirty="0" err="1"/>
              <a:t>gamified</a:t>
            </a:r>
            <a:r>
              <a:rPr lang="de-DE" sz="2000" dirty="0"/>
              <a:t> </a:t>
            </a:r>
            <a:r>
              <a:rPr lang="de-DE" sz="2000" dirty="0" err="1"/>
              <a:t>virtual</a:t>
            </a:r>
            <a:r>
              <a:rPr lang="de-DE" sz="2000" dirty="0"/>
              <a:t> </a:t>
            </a:r>
            <a:r>
              <a:rPr lang="de-DE" sz="2000" dirty="0" err="1"/>
              <a:t>reality</a:t>
            </a:r>
            <a:r>
              <a:rPr lang="de-DE" sz="2000" dirty="0"/>
              <a:t> </a:t>
            </a:r>
            <a:r>
              <a:rPr lang="de-DE" sz="2000" dirty="0" err="1"/>
              <a:t>exposure</a:t>
            </a:r>
            <a:r>
              <a:rPr lang="de-DE" sz="2000" dirty="0"/>
              <a:t> </a:t>
            </a:r>
            <a:r>
              <a:rPr lang="de-DE" sz="2000" dirty="0" err="1"/>
              <a:t>therapy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spider</a:t>
            </a:r>
            <a:r>
              <a:rPr lang="de-DE" sz="2000" dirty="0"/>
              <a:t> </a:t>
            </a:r>
            <a:r>
              <a:rPr lang="de-DE" sz="2000" dirty="0" err="1"/>
              <a:t>phobia</a:t>
            </a:r>
            <a:r>
              <a:rPr lang="de-DE" sz="2000" dirty="0"/>
              <a:t> vs. traditional </a:t>
            </a:r>
            <a:r>
              <a:rPr lang="de-DE" sz="2000" dirty="0" err="1"/>
              <a:t>exposure</a:t>
            </a:r>
            <a:r>
              <a:rPr lang="de-DE" sz="2000" dirty="0"/>
              <a:t> </a:t>
            </a:r>
            <a:r>
              <a:rPr lang="de-DE" sz="2000" dirty="0" err="1"/>
              <a:t>therapy</a:t>
            </a:r>
            <a:r>
              <a:rPr lang="de-DE" sz="2000" dirty="0"/>
              <a:t>: </a:t>
            </a:r>
            <a:r>
              <a:rPr lang="de-DE" sz="2000" dirty="0" err="1"/>
              <a:t>study</a:t>
            </a:r>
            <a:r>
              <a:rPr lang="de-DE" sz="2000" dirty="0"/>
              <a:t> </a:t>
            </a:r>
            <a:r>
              <a:rPr lang="de-DE" sz="2000" dirty="0" err="1"/>
              <a:t>protocol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a </a:t>
            </a:r>
            <a:r>
              <a:rPr lang="de-DE" sz="2000" dirty="0" err="1"/>
              <a:t>randomized</a:t>
            </a:r>
            <a:r>
              <a:rPr lang="de-DE" sz="2000" dirty="0"/>
              <a:t> </a:t>
            </a:r>
            <a:r>
              <a:rPr lang="de-DE" sz="2000" dirty="0" err="1"/>
              <a:t>controlled</a:t>
            </a:r>
            <a:r>
              <a:rPr lang="de-DE" sz="2000" dirty="0"/>
              <a:t> non-</a:t>
            </a:r>
            <a:r>
              <a:rPr lang="de-DE" sz="2000" dirty="0" err="1"/>
              <a:t>inferiority</a:t>
            </a:r>
            <a:r>
              <a:rPr lang="de-DE" sz="2000" dirty="0"/>
              <a:t> </a:t>
            </a:r>
            <a:r>
              <a:rPr lang="de-DE" sz="2000" dirty="0" err="1"/>
              <a:t>trial</a:t>
            </a:r>
            <a:r>
              <a:rPr lang="de-DE" sz="2000" dirty="0"/>
              <a:t>. </a:t>
            </a:r>
            <a:r>
              <a:rPr lang="de-DE" sz="2000" i="1" dirty="0"/>
              <a:t>Trials, 17</a:t>
            </a:r>
            <a:r>
              <a:rPr lang="de-DE" sz="2000" dirty="0"/>
              <a:t>(1), 1-8.</a:t>
            </a:r>
          </a:p>
          <a:p>
            <a:pPr>
              <a:lnSpc>
                <a:spcPct val="100000"/>
              </a:lnSpc>
            </a:pPr>
            <a:r>
              <a:rPr lang="de-CH" sz="2000" dirty="0"/>
              <a:t>Thoma, S., Weibel, D., Mayer, B., Hartmann, M., Christen, J., &amp; Mast, F. W. (2021). </a:t>
            </a:r>
            <a:r>
              <a:rPr lang="de-CH" sz="2000" dirty="0" err="1"/>
              <a:t>Increasing</a:t>
            </a:r>
            <a:r>
              <a:rPr lang="de-CH" sz="2000" dirty="0"/>
              <a:t> environmental </a:t>
            </a:r>
            <a:r>
              <a:rPr lang="de-CH" sz="2000" dirty="0" err="1"/>
              <a:t>awareness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immersive </a:t>
            </a:r>
            <a:r>
              <a:rPr lang="de-CH" sz="2000" dirty="0" err="1"/>
              <a:t>virtual</a:t>
            </a:r>
            <a:r>
              <a:rPr lang="de-CH" sz="2000" dirty="0"/>
              <a:t> </a:t>
            </a:r>
            <a:r>
              <a:rPr lang="de-CH" sz="2000" dirty="0" err="1"/>
              <a:t>reality</a:t>
            </a:r>
            <a:r>
              <a:rPr lang="de-CH" sz="2000" dirty="0"/>
              <a:t>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0EE256-29E3-2347-AB79-C8993F5AC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04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169" y="59394"/>
            <a:ext cx="3598878" cy="331617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Materialien</a:t>
            </a:r>
          </a:p>
        </p:txBody>
      </p:sp>
      <p:pic>
        <p:nvPicPr>
          <p:cNvPr id="8" name="Grafik 7" descr="Ein Bild, das drinnen, zugemüllt enthält.&#10;&#10;Automatisch generierte Beschreibung">
            <a:extLst>
              <a:ext uri="{FF2B5EF4-FFF2-40B4-BE49-F238E27FC236}">
                <a16:creationId xmlns:a16="http://schemas.microsoft.com/office/drawing/2014/main" id="{0D37AE42-F096-5348-A381-C5E69C472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" b="371"/>
          <a:stretch/>
        </p:blipFill>
        <p:spPr>
          <a:xfrm>
            <a:off x="0" y="1253767"/>
            <a:ext cx="12192000" cy="5099568"/>
          </a:xfrm>
          <a:prstGeom prst="rect">
            <a:avLst/>
          </a:prstGeom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E7759179-1BF3-1B4B-8DAE-138F57122B5D}"/>
              </a:ext>
            </a:extLst>
          </p:cNvPr>
          <p:cNvSpPr txBox="1">
            <a:spLocks/>
          </p:cNvSpPr>
          <p:nvPr/>
        </p:nvSpPr>
        <p:spPr>
          <a:xfrm>
            <a:off x="176169" y="52794"/>
            <a:ext cx="3598878" cy="331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bg1"/>
                </a:solidFill>
                <a:latin typeface="Aileron Thi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8264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Texturen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0D3AD6-AD30-E241-8B03-044C823FD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2"/>
          <a:stretch/>
        </p:blipFill>
        <p:spPr>
          <a:xfrm>
            <a:off x="0" y="1253767"/>
            <a:ext cx="12192000" cy="51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8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Lichtverhältnisse</a:t>
            </a:r>
          </a:p>
        </p:txBody>
      </p:sp>
      <p:pic>
        <p:nvPicPr>
          <p:cNvPr id="8" name="Grafik 7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1A61667A-EF96-BE41-A9D3-665AFC43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7" b="2107"/>
          <a:stretch/>
        </p:blipFill>
        <p:spPr>
          <a:xfrm>
            <a:off x="0" y="1253767"/>
            <a:ext cx="12192000" cy="51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5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Welt</a:t>
            </a:r>
          </a:p>
        </p:txBody>
      </p:sp>
      <p:pic>
        <p:nvPicPr>
          <p:cNvPr id="9" name="Grafik 8" descr="Ein Bild, das Himmel, draußen enthält.&#10;&#10;Automatisch generierte Beschreibung">
            <a:extLst>
              <a:ext uri="{FF2B5EF4-FFF2-40B4-BE49-F238E27FC236}">
                <a16:creationId xmlns:a16="http://schemas.microsoft.com/office/drawing/2014/main" id="{CF1B9921-8993-CA4D-8354-DF15FF81F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" t="2616" r="-1"/>
          <a:stretch/>
        </p:blipFill>
        <p:spPr>
          <a:xfrm>
            <a:off x="0" y="1234480"/>
            <a:ext cx="12192000" cy="51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5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Anordnung von Objekten</a:t>
            </a:r>
          </a:p>
        </p:txBody>
      </p:sp>
      <p:pic>
        <p:nvPicPr>
          <p:cNvPr id="10" name="Grafik 9" descr="Ein Bild, das Text, drinnen, Raum, Decke enthält.&#10;&#10;Automatisch generierte Beschreibung">
            <a:extLst>
              <a:ext uri="{FF2B5EF4-FFF2-40B4-BE49-F238E27FC236}">
                <a16:creationId xmlns:a16="http://schemas.microsoft.com/office/drawing/2014/main" id="{9CCD7857-55FD-904A-B350-4DF3B71E5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" b="2969"/>
          <a:stretch/>
        </p:blipFill>
        <p:spPr>
          <a:xfrm>
            <a:off x="0" y="1245944"/>
            <a:ext cx="12192000" cy="511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1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Haare</a:t>
            </a:r>
          </a:p>
        </p:txBody>
      </p:sp>
      <p:pic>
        <p:nvPicPr>
          <p:cNvPr id="8" name="Grafik 7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0765ACCE-D60B-4E48-9699-E4CDEF07A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" b="1664"/>
          <a:stretch/>
        </p:blipFill>
        <p:spPr>
          <a:xfrm>
            <a:off x="0" y="1253766"/>
            <a:ext cx="12192000" cy="51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19332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1088</Words>
  <Application>Microsoft Macintosh PowerPoint</Application>
  <PresentationFormat>Breitbild</PresentationFormat>
  <Paragraphs>333</Paragraphs>
  <Slides>39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6" baseType="lpstr">
      <vt:lpstr>Aileron</vt:lpstr>
      <vt:lpstr>Aileron Black</vt:lpstr>
      <vt:lpstr>Aileron Heavy</vt:lpstr>
      <vt:lpstr>Aileron Thin</vt:lpstr>
      <vt:lpstr>Arial</vt:lpstr>
      <vt:lpstr>Calibri</vt:lpstr>
      <vt:lpstr>Standard</vt:lpstr>
      <vt:lpstr>PowerPoint-Präsentation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PowerPoint-Präsentation</vt:lpstr>
      <vt:lpstr>Bilder</vt:lpstr>
      <vt:lpstr>Filme</vt:lpstr>
      <vt:lpstr>Videospiele</vt:lpstr>
      <vt:lpstr>Virtuelle Realität</vt:lpstr>
      <vt:lpstr>Augmented Reality</vt:lpstr>
      <vt:lpstr>3D-Objekte in Realfilmen</vt:lpstr>
      <vt:lpstr>PowerPoint-Präsentation</vt:lpstr>
      <vt:lpstr>Architektur</vt:lpstr>
      <vt:lpstr>Produktion</vt:lpstr>
      <vt:lpstr>Produktplanung</vt:lpstr>
      <vt:lpstr>Produktpräsentationen/ Werbespots</vt:lpstr>
      <vt:lpstr>Vorschau von Produkten mittels AR</vt:lpstr>
      <vt:lpstr>Therapie</vt:lpstr>
      <vt:lpstr>Training</vt:lpstr>
      <vt:lpstr>Simulation</vt:lpstr>
      <vt:lpstr>Einbindung in eine Präsentation</vt:lpstr>
      <vt:lpstr>Historische Abbildungen</vt:lpstr>
      <vt:lpstr>Veränderungen über die Zeit darstellen</vt:lpstr>
      <vt:lpstr>Wissenschaft</vt:lpstr>
      <vt:lpstr>PowerPoint-Präsentation</vt:lpstr>
      <vt:lpstr>Vielzahl an Programmen</vt:lpstr>
      <vt:lpstr>Wieso Blender?</vt:lpstr>
      <vt:lpstr>Geschichte von Blender</vt:lpstr>
      <vt:lpstr>Was wurde mit Blender gemacht?</vt:lpstr>
      <vt:lpstr>Wie lernen?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93</cp:revision>
  <dcterms:created xsi:type="dcterms:W3CDTF">2021-06-17T16:14:48Z</dcterms:created>
  <dcterms:modified xsi:type="dcterms:W3CDTF">2025-03-08T18:35:27Z</dcterms:modified>
</cp:coreProperties>
</file>